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ontserrat" panose="020B0604020202020204" charset="0"/>
      <p:regular r:id="rId21"/>
      <p:bold r:id="rId22"/>
      <p:italic r:id="rId23"/>
      <p:boldItalic r:id="rId24"/>
    </p:embeddedFont>
    <p:embeddedFont>
      <p:font typeface="Average" panose="020B0604020202020204" charset="0"/>
      <p:regular r:id="rId25"/>
    </p:embeddedFont>
    <p:embeddedFont>
      <p:font typeface="La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895631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78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6574d22a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6574d22a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2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6574d22a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6574d22a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832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6574d22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6574d22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08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990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6b2875a9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6b2875a9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577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46574d22a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46574d22a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534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6b2875a9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46b2875a9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493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6574d22a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46574d22a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218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18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31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4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6574d22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6574d22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89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187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6574d22a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6574d22a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86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6574d22a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6574d22a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413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6574d22a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6574d22a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714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6574d22a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6574d22a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105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blockchain.com/btc/address/1BPyXemrs6Rb2kQdJynnxzxEVv5M2qLfa2"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indesk.com/api/"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slide" Target="slide2.xml"/><Relationship Id="rId4" Type="http://schemas.openxmlformats.org/officeDocument/2006/relationships/hyperlink" Target="https://mycryptoportfolio.netlify.com/support.html" TargetMode="Externa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13.xml"/><Relationship Id="rId5" Type="http://schemas.openxmlformats.org/officeDocument/2006/relationships/slide" Target="slide7.xml"/><Relationship Id="rId4" Type="http://schemas.openxmlformats.org/officeDocument/2006/relationships/slide" Target="slide5.xml"/><Relationship Id="rId9"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hyperlink" Target="https://mycryptoportfolio.netlify.com/support.htm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mycryptoportfolio.netlify.com/index.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imeTraveller-San/alexa-skill-API/blob/master/README.md"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blockchain.com/btc/address/1BPyXemrs6Rb2kQdJynnxzxEVv5M2qLfa2"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400"/>
              <a:t>My Crypto</a:t>
            </a:r>
            <a:endParaRPr sz="4400"/>
          </a:p>
          <a:p>
            <a:pPr marL="0" lvl="0" indent="0" algn="l" rtl="0">
              <a:spcBef>
                <a:spcPts val="0"/>
              </a:spcBef>
              <a:spcAft>
                <a:spcPts val="0"/>
              </a:spcAft>
              <a:buNone/>
            </a:pPr>
            <a:r>
              <a:rPr lang="en-GB" sz="4400"/>
              <a:t>Portfolio</a:t>
            </a:r>
            <a:endParaRPr sz="4400"/>
          </a:p>
        </p:txBody>
      </p:sp>
      <p:sp>
        <p:nvSpPr>
          <p:cNvPr id="229" name="Google Shape;229;p17"/>
          <p:cNvSpPr txBox="1">
            <a:spLocks noGrp="1"/>
          </p:cNvSpPr>
          <p:nvPr>
            <p:ph type="subTitle" idx="1"/>
          </p:nvPr>
        </p:nvSpPr>
        <p:spPr>
          <a:xfrm>
            <a:off x="4971623" y="3738355"/>
            <a:ext cx="3864900" cy="92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500"/>
              <a:t>The best Alexa skill for all crypto related queries and personal portfolio details.</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6"/>
          <p:cNvSpPr txBox="1">
            <a:spLocks noGrp="1"/>
          </p:cNvSpPr>
          <p:nvPr>
            <p:ph type="body" idx="1"/>
          </p:nvPr>
        </p:nvSpPr>
        <p:spPr>
          <a:xfrm>
            <a:off x="1297500" y="1291800"/>
            <a:ext cx="7489200" cy="2559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a:latin typeface="Arial"/>
                <a:ea typeface="Arial"/>
                <a:cs typeface="Arial"/>
                <a:sym typeface="Arial"/>
              </a:rPr>
              <a:t> 2. 	Unconfirmed Transactions:</a:t>
            </a:r>
            <a:endParaRPr sz="1400">
              <a:latin typeface="Arial"/>
              <a:ea typeface="Arial"/>
              <a:cs typeface="Arial"/>
              <a:sym typeface="Arial"/>
            </a:endParaRPr>
          </a:p>
          <a:p>
            <a:pPr marL="457200" lvl="0" indent="0" algn="l" rtl="0">
              <a:spcBef>
                <a:spcPts val="1600"/>
              </a:spcBef>
              <a:spcAft>
                <a:spcPts val="0"/>
              </a:spcAft>
              <a:buNone/>
            </a:pPr>
            <a:r>
              <a:rPr lang="en-GB" sz="1400">
                <a:latin typeface="Arial"/>
                <a:ea typeface="Arial"/>
                <a:cs typeface="Arial"/>
                <a:sym typeface="Arial"/>
              </a:rPr>
              <a:t>Unconfirmed transaction means that the transaction has not been included in a block and thus has not been completed. This too can be fetched from the bitcoin and other crypto APIs, provided, we have their public keys.</a:t>
            </a:r>
            <a:endParaRPr sz="1400">
              <a:latin typeface="Arial"/>
              <a:ea typeface="Arial"/>
              <a:cs typeface="Arial"/>
              <a:sym typeface="Arial"/>
            </a:endParaRPr>
          </a:p>
          <a:p>
            <a:pPr marL="457200" lvl="0" indent="0" algn="l" rtl="0">
              <a:spcBef>
                <a:spcPts val="1600"/>
              </a:spcBef>
              <a:spcAft>
                <a:spcPts val="1600"/>
              </a:spcAft>
              <a:buNone/>
            </a:pPr>
            <a:r>
              <a:rPr lang="en-GB" sz="1400">
                <a:latin typeface="Arial"/>
                <a:ea typeface="Arial"/>
                <a:cs typeface="Arial"/>
                <a:sym typeface="Arial"/>
              </a:rPr>
              <a:t>This public API can be viewed here: </a:t>
            </a:r>
            <a:r>
              <a:rPr lang="en-GB" sz="1400" i="1" u="sng">
                <a:solidFill>
                  <a:schemeClr val="hlink"/>
                </a:solidFill>
                <a:latin typeface="Arial"/>
                <a:ea typeface="Arial"/>
                <a:cs typeface="Arial"/>
                <a:sym typeface="Arial"/>
                <a:hlinkClick r:id="rId3"/>
              </a:rPr>
              <a:t>https://www.blockchain.com/btc/address/1BPyXemrs6Rb2kQdJynnxzxEVv5M2qLfa2</a:t>
            </a:r>
            <a:endParaRPr sz="140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txBox="1">
            <a:spLocks noGrp="1"/>
          </p:cNvSpPr>
          <p:nvPr>
            <p:ph type="body" idx="1"/>
          </p:nvPr>
        </p:nvSpPr>
        <p:spPr>
          <a:xfrm>
            <a:off x="1499188" y="4131450"/>
            <a:ext cx="7239300" cy="46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a:latin typeface="Arial"/>
                <a:ea typeface="Arial"/>
                <a:cs typeface="Arial"/>
                <a:sym typeface="Arial"/>
              </a:rPr>
              <a:t>Fig.4 - It depicts the use of the cryptocurrency address to check unconfirmed transaction.</a:t>
            </a:r>
            <a:endParaRPr sz="1400">
              <a:latin typeface="Arial"/>
              <a:ea typeface="Arial"/>
              <a:cs typeface="Arial"/>
              <a:sym typeface="Arial"/>
            </a:endParaRPr>
          </a:p>
        </p:txBody>
      </p:sp>
      <p:pic>
        <p:nvPicPr>
          <p:cNvPr id="297" name="Google Shape;297;p27"/>
          <p:cNvPicPr preferRelativeResize="0"/>
          <p:nvPr/>
        </p:nvPicPr>
        <p:blipFill>
          <a:blip r:embed="rId3">
            <a:alphaModFix/>
          </a:blip>
          <a:stretch>
            <a:fillRect/>
          </a:stretch>
        </p:blipFill>
        <p:spPr>
          <a:xfrm>
            <a:off x="1297500" y="390525"/>
            <a:ext cx="7642675" cy="35147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body" idx="1"/>
          </p:nvPr>
        </p:nvSpPr>
        <p:spPr>
          <a:xfrm>
            <a:off x="1166825" y="1567550"/>
            <a:ext cx="77985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latin typeface="Arial"/>
                <a:ea typeface="Arial"/>
                <a:cs typeface="Arial"/>
                <a:sym typeface="Arial"/>
              </a:rPr>
              <a:t>Our API also performs other features like:</a:t>
            </a:r>
            <a:endParaRPr sz="1400">
              <a:latin typeface="Arial"/>
              <a:ea typeface="Arial"/>
              <a:cs typeface="Arial"/>
              <a:sym typeface="Arial"/>
            </a:endParaRPr>
          </a:p>
          <a:p>
            <a:pPr marL="457200" lvl="0" indent="-317500" algn="l" rtl="0">
              <a:spcBef>
                <a:spcPts val="1600"/>
              </a:spcBef>
              <a:spcAft>
                <a:spcPts val="0"/>
              </a:spcAft>
              <a:buSzPts val="1400"/>
              <a:buFont typeface="Arial"/>
              <a:buAutoNum type="arabicPeriod"/>
            </a:pPr>
            <a:r>
              <a:rPr lang="en-GB" sz="1400">
                <a:latin typeface="Arial"/>
                <a:ea typeface="Arial"/>
                <a:cs typeface="Arial"/>
                <a:sym typeface="Arial"/>
              </a:rPr>
              <a:t>Fetch News:</a:t>
            </a:r>
            <a:endParaRPr sz="1400">
              <a:latin typeface="Arial"/>
              <a:ea typeface="Arial"/>
              <a:cs typeface="Arial"/>
              <a:sym typeface="Arial"/>
            </a:endParaRPr>
          </a:p>
          <a:p>
            <a:pPr marL="457200" lvl="0" indent="0" algn="l" rtl="0">
              <a:spcBef>
                <a:spcPts val="1600"/>
              </a:spcBef>
              <a:spcAft>
                <a:spcPts val="0"/>
              </a:spcAft>
              <a:buNone/>
            </a:pPr>
            <a:r>
              <a:rPr lang="en-GB" sz="1400">
                <a:latin typeface="Arial"/>
                <a:ea typeface="Arial"/>
                <a:cs typeface="Arial"/>
                <a:sym typeface="Arial"/>
              </a:rPr>
              <a:t>Top news articles are fetched from the Google News crypto section. This is done using web-scraping with ‘bs4’ python module. (</a:t>
            </a:r>
            <a:r>
              <a:rPr lang="en-GB" sz="1400" i="1">
                <a:solidFill>
                  <a:srgbClr val="B7B7B7"/>
                </a:solidFill>
                <a:latin typeface="Arial"/>
                <a:ea typeface="Arial"/>
                <a:cs typeface="Arial"/>
                <a:sym typeface="Arial"/>
              </a:rPr>
              <a:t>https://news.google.com/topics/CAAqBwgKMIjl9gowp9zVAg?hl=en-IN&amp;gl=IN&amp;ceid=IN:en</a:t>
            </a:r>
            <a:r>
              <a:rPr lang="en-GB" sz="1400">
                <a:latin typeface="Arial"/>
                <a:ea typeface="Arial"/>
                <a:cs typeface="Arial"/>
                <a:sym typeface="Arial"/>
              </a:rPr>
              <a:t>)</a:t>
            </a:r>
            <a:endParaRPr sz="1400">
              <a:latin typeface="Arial"/>
              <a:ea typeface="Arial"/>
              <a:cs typeface="Arial"/>
              <a:sym typeface="Arial"/>
            </a:endParaRPr>
          </a:p>
          <a:p>
            <a:pPr marL="457200" lvl="0" indent="-317500" algn="l" rtl="0">
              <a:spcBef>
                <a:spcPts val="1600"/>
              </a:spcBef>
              <a:spcAft>
                <a:spcPts val="0"/>
              </a:spcAft>
              <a:buSzPts val="1400"/>
              <a:buFont typeface="Arial"/>
              <a:buAutoNum type="arabicPeriod"/>
            </a:pPr>
            <a:r>
              <a:rPr lang="en-GB" sz="1400">
                <a:latin typeface="Arial"/>
                <a:ea typeface="Arial"/>
                <a:cs typeface="Arial"/>
                <a:sym typeface="Arial"/>
              </a:rPr>
              <a:t>Price 	Prediction:</a:t>
            </a:r>
            <a:endParaRPr sz="1400">
              <a:latin typeface="Arial"/>
              <a:ea typeface="Arial"/>
              <a:cs typeface="Arial"/>
              <a:sym typeface="Arial"/>
            </a:endParaRPr>
          </a:p>
          <a:p>
            <a:pPr marL="457200" lvl="0" indent="0" algn="l" rtl="0">
              <a:spcBef>
                <a:spcPts val="1600"/>
              </a:spcBef>
              <a:spcAft>
                <a:spcPts val="1600"/>
              </a:spcAft>
              <a:buNone/>
            </a:pPr>
            <a:r>
              <a:rPr lang="en-GB" sz="1400">
                <a:latin typeface="Arial"/>
                <a:ea typeface="Arial"/>
                <a:cs typeface="Arial"/>
                <a:sym typeface="Arial"/>
              </a:rPr>
              <a:t>This is done using our Machine Learning algorithm which uses the data set regularly updated at </a:t>
            </a:r>
            <a:r>
              <a:rPr lang="en-GB" sz="1400" i="1">
                <a:solidFill>
                  <a:srgbClr val="B7B7B7"/>
                </a:solidFill>
                <a:latin typeface="Arial"/>
                <a:ea typeface="Arial"/>
                <a:cs typeface="Arial"/>
                <a:sym typeface="Arial"/>
              </a:rPr>
              <a:t>https://coinmetrics.io/data-downloads/</a:t>
            </a:r>
            <a:r>
              <a:rPr lang="en-GB" sz="1400">
                <a:latin typeface="Arial"/>
                <a:ea typeface="Arial"/>
                <a:cs typeface="Arial"/>
                <a:sym typeface="Arial"/>
              </a:rPr>
              <a:t>.</a:t>
            </a:r>
            <a:endParaRPr sz="1400">
              <a:latin typeface="Arial"/>
              <a:ea typeface="Arial"/>
              <a:cs typeface="Arial"/>
              <a:sym typeface="Arial"/>
            </a:endParaRPr>
          </a:p>
        </p:txBody>
      </p:sp>
      <p:sp>
        <p:nvSpPr>
          <p:cNvPr id="303" name="Google Shape;303;p28">
            <a:hlinkClick r:id="rId3" action="ppaction://hlinksldjump"/>
          </p:cNvPr>
          <p:cNvSpPr txBox="1"/>
          <p:nvPr/>
        </p:nvSpPr>
        <p:spPr>
          <a:xfrm>
            <a:off x="6286500" y="4478750"/>
            <a:ext cx="2452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Montserrat"/>
                <a:ea typeface="Montserrat"/>
                <a:cs typeface="Montserrat"/>
                <a:sym typeface="Montserrat"/>
              </a:rPr>
              <a:t>(Click here  to navigate to Table Of Contents)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Learning Model</a:t>
            </a:r>
            <a:endParaRPr/>
          </a:p>
        </p:txBody>
      </p:sp>
      <p:sp>
        <p:nvSpPr>
          <p:cNvPr id="309" name="Google Shape;309;p29"/>
          <p:cNvSpPr txBox="1">
            <a:spLocks noGrp="1"/>
          </p:cNvSpPr>
          <p:nvPr>
            <p:ph type="body" idx="1"/>
          </p:nvPr>
        </p:nvSpPr>
        <p:spPr>
          <a:xfrm>
            <a:off x="3000500" y="1081625"/>
            <a:ext cx="5952900" cy="15855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1600"/>
              </a:spcAft>
              <a:buNone/>
            </a:pPr>
            <a:r>
              <a:rPr lang="en-GB" sz="1200" b="1">
                <a:solidFill>
                  <a:srgbClr val="FFFFFF"/>
                </a:solidFill>
                <a:latin typeface="Arial"/>
                <a:ea typeface="Arial"/>
                <a:cs typeface="Arial"/>
                <a:sym typeface="Arial"/>
              </a:rPr>
              <a:t>Description of Prediction Model</a:t>
            </a:r>
            <a:r>
              <a:rPr lang="en-GB" sz="1200">
                <a:solidFill>
                  <a:srgbClr val="FFFFFF"/>
                </a:solidFill>
                <a:latin typeface="Arial"/>
                <a:ea typeface="Arial"/>
                <a:cs typeface="Arial"/>
                <a:sym typeface="Arial"/>
              </a:rPr>
              <a:t>: A recent news item went as follows: “Apple buys machine learning firm Perceptio Inc., a startup, in an attempt to bring advanced image-classifying artificial intelligence to smartphones by reducing data overhead which is typically required of conventional methods.” Another recent development was that MIT researchers were working on object recognition through flexible machine learning. Machine learning is starting to reshape how we live, and it’s time we understood what it is and why it matters.</a:t>
            </a:r>
            <a:endParaRPr>
              <a:solidFill>
                <a:srgbClr val="FFFFFF"/>
              </a:solidFill>
            </a:endParaRPr>
          </a:p>
        </p:txBody>
      </p:sp>
      <p:sp>
        <p:nvSpPr>
          <p:cNvPr id="310" name="Google Shape;310;p29"/>
          <p:cNvSpPr txBox="1"/>
          <p:nvPr/>
        </p:nvSpPr>
        <p:spPr>
          <a:xfrm>
            <a:off x="4083850" y="2667125"/>
            <a:ext cx="4869600" cy="1392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GB" sz="1200">
                <a:solidFill>
                  <a:srgbClr val="FFFFFF"/>
                </a:solidFill>
              </a:rPr>
              <a:t> In our Alexa skill, we have applied Machine Learning in predicting the price of cryptocurrencies for the user in order to assist him to manage his crypto-currency transactions. The model learns the pattern followed by the prices of the respective cryptocurrency from its beginning to date and makes predictions for the next 30 days for the user. </a:t>
            </a:r>
            <a:endParaRPr/>
          </a:p>
        </p:txBody>
      </p:sp>
      <p:sp>
        <p:nvSpPr>
          <p:cNvPr id="311" name="Google Shape;311;p29"/>
          <p:cNvSpPr txBox="1"/>
          <p:nvPr/>
        </p:nvSpPr>
        <p:spPr>
          <a:xfrm>
            <a:off x="5310200" y="3905250"/>
            <a:ext cx="3643200" cy="1000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GB" sz="1200">
                <a:solidFill>
                  <a:srgbClr val="FFFFFF"/>
                </a:solidFill>
              </a:rPr>
              <a:t>However, these are simply prices predicted by an algorithm and may vary with the actual prices. We, on our part, have tried our level best to provide the user with prices predicted as close as possible to the real prices.</a:t>
            </a:r>
            <a:endParaRPr/>
          </a:p>
        </p:txBody>
      </p:sp>
      <p:sp>
        <p:nvSpPr>
          <p:cNvPr id="312" name="Google Shape;312;p29">
            <a:hlinkClick r:id="rId3" action="ppaction://hlinksldjump"/>
          </p:cNvPr>
          <p:cNvSpPr txBox="1"/>
          <p:nvPr/>
        </p:nvSpPr>
        <p:spPr>
          <a:xfrm>
            <a:off x="6500600" y="442550"/>
            <a:ext cx="2452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Montserrat"/>
                <a:ea typeface="Montserrat"/>
                <a:cs typeface="Montserrat"/>
                <a:sym typeface="Montserrat"/>
              </a:rPr>
              <a:t>(Click here  to navigate to Table Of Contents)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318" name="Google Shape;318;p30"/>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a:latin typeface="Arial"/>
                <a:ea typeface="Arial"/>
                <a:cs typeface="Arial"/>
                <a:sym typeface="Arial"/>
              </a:rPr>
              <a:t>The generation of millenials is a strong community who support the use of cryptocurrencies and this is just the right platform for simplifying their daily management and use of cryptocurrencies.</a:t>
            </a:r>
            <a:endParaRPr sz="1400">
              <a:latin typeface="Arial"/>
              <a:ea typeface="Arial"/>
              <a:cs typeface="Arial"/>
              <a:sym typeface="Arial"/>
            </a:endParaRPr>
          </a:p>
          <a:p>
            <a:pPr marL="0" lvl="0" indent="0" algn="just" rtl="0">
              <a:spcBef>
                <a:spcPts val="1600"/>
              </a:spcBef>
              <a:spcAft>
                <a:spcPts val="1600"/>
              </a:spcAft>
              <a:buNone/>
            </a:pPr>
            <a:r>
              <a:rPr lang="en-GB" sz="1400">
                <a:latin typeface="Arial"/>
                <a:ea typeface="Arial"/>
                <a:cs typeface="Arial"/>
                <a:sym typeface="Arial"/>
              </a:rPr>
              <a:t>My Crypto Portfolio offers all the needed features that a crypto savvy person might need in order to stay updated with the market. </a:t>
            </a:r>
            <a:endParaRPr sz="1400">
              <a:latin typeface="Arial"/>
              <a:ea typeface="Arial"/>
              <a:cs typeface="Arial"/>
              <a:sym typeface="Arial"/>
            </a:endParaRPr>
          </a:p>
        </p:txBody>
      </p:sp>
      <p:sp>
        <p:nvSpPr>
          <p:cNvPr id="319" name="Google Shape;319;p30">
            <a:hlinkClick r:id="rId3" action="ppaction://hlinksldjump"/>
          </p:cNvPr>
          <p:cNvSpPr txBox="1"/>
          <p:nvPr/>
        </p:nvSpPr>
        <p:spPr>
          <a:xfrm>
            <a:off x="6286500" y="4478750"/>
            <a:ext cx="2452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Montserrat"/>
                <a:ea typeface="Montserrat"/>
                <a:cs typeface="Montserrat"/>
                <a:sym typeface="Montserrat"/>
              </a:rPr>
              <a:t>(Click here  to navigate to Table Of Contents)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1"/>
          <p:cNvSpPr txBox="1">
            <a:spLocks noGrp="1"/>
          </p:cNvSpPr>
          <p:nvPr>
            <p:ph type="title"/>
          </p:nvPr>
        </p:nvSpPr>
        <p:spPr>
          <a:xfrm>
            <a:off x="1297500" y="393750"/>
            <a:ext cx="70389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Other Features</a:t>
            </a:r>
            <a:endParaRPr/>
          </a:p>
        </p:txBody>
      </p:sp>
      <p:sp>
        <p:nvSpPr>
          <p:cNvPr id="325" name="Google Shape;325;p31"/>
          <p:cNvSpPr txBox="1">
            <a:spLocks noGrp="1"/>
          </p:cNvSpPr>
          <p:nvPr>
            <p:ph type="body" idx="1"/>
          </p:nvPr>
        </p:nvSpPr>
        <p:spPr>
          <a:xfrm>
            <a:off x="1297500" y="1059650"/>
            <a:ext cx="7453500" cy="341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a:solidFill>
                  <a:srgbClr val="FFFFFF"/>
                </a:solidFill>
                <a:latin typeface="Arial"/>
                <a:ea typeface="Arial"/>
                <a:cs typeface="Arial"/>
                <a:sym typeface="Arial"/>
              </a:rPr>
              <a:t>API endpoint: </a:t>
            </a:r>
            <a:r>
              <a:rPr lang="en-GB" sz="1400" i="1">
                <a:solidFill>
                  <a:srgbClr val="B7B7B7"/>
                </a:solidFill>
                <a:uFill>
                  <a:noFill/>
                </a:uFill>
                <a:latin typeface="Arial"/>
                <a:ea typeface="Arial"/>
                <a:cs typeface="Arial"/>
                <a:sym typeface="Arial"/>
                <a:hlinkClick r:id="rId3"/>
              </a:rPr>
              <a:t>https://www.coindesk.com/api/</a:t>
            </a:r>
            <a:endParaRPr sz="1400" i="1">
              <a:solidFill>
                <a:srgbClr val="B7B7B7"/>
              </a:solidFill>
              <a:uFill>
                <a:noFill/>
              </a:uFill>
              <a:latin typeface="Arial"/>
              <a:ea typeface="Arial"/>
              <a:cs typeface="Arial"/>
              <a:sym typeface="Arial"/>
              <a:hlinkClick r:id="rId3"/>
            </a:endParaRPr>
          </a:p>
          <a:p>
            <a:pPr marL="0" lvl="0" indent="0" algn="just" rtl="0">
              <a:spcBef>
                <a:spcPts val="1200"/>
              </a:spcBef>
              <a:spcAft>
                <a:spcPts val="0"/>
              </a:spcAft>
              <a:buNone/>
            </a:pPr>
            <a:r>
              <a:rPr lang="en-GB" sz="1400" i="1">
                <a:solidFill>
                  <a:srgbClr val="FFFFFF"/>
                </a:solidFill>
                <a:latin typeface="Arial"/>
                <a:ea typeface="Arial"/>
                <a:cs typeface="Arial"/>
                <a:sym typeface="Arial"/>
              </a:rPr>
              <a:t>We use the coindesk free API according it's TOC we are allowed to use this API with our skill until we start monetizing it which is when we need to buy the API.</a:t>
            </a:r>
            <a:endParaRPr sz="1400" i="1">
              <a:solidFill>
                <a:srgbClr val="FFFFFF"/>
              </a:solidFill>
              <a:latin typeface="Arial"/>
              <a:ea typeface="Arial"/>
              <a:cs typeface="Arial"/>
              <a:sym typeface="Arial"/>
            </a:endParaRPr>
          </a:p>
          <a:p>
            <a:pPr marL="0" lvl="0" indent="0" algn="just" rtl="0">
              <a:spcBef>
                <a:spcPts val="1200"/>
              </a:spcBef>
              <a:spcAft>
                <a:spcPts val="0"/>
              </a:spcAft>
              <a:buNone/>
            </a:pPr>
            <a:r>
              <a:rPr lang="en-GB" sz="1400">
                <a:solidFill>
                  <a:srgbClr val="FFFFFF"/>
                </a:solidFill>
                <a:latin typeface="Arial"/>
                <a:ea typeface="Arial"/>
                <a:cs typeface="Arial"/>
                <a:sym typeface="Arial"/>
              </a:rPr>
              <a:t>We can perform various functions with this such as:</a:t>
            </a:r>
            <a:endParaRPr sz="1400">
              <a:solidFill>
                <a:srgbClr val="FFFFFF"/>
              </a:solidFill>
              <a:latin typeface="Arial"/>
              <a:ea typeface="Arial"/>
              <a:cs typeface="Arial"/>
              <a:sym typeface="Arial"/>
            </a:endParaRPr>
          </a:p>
          <a:p>
            <a:pPr marL="457200" lvl="0" indent="-317500" algn="just" rtl="0">
              <a:spcBef>
                <a:spcPts val="1200"/>
              </a:spcBef>
              <a:spcAft>
                <a:spcPts val="0"/>
              </a:spcAft>
              <a:buClr>
                <a:srgbClr val="FFFFFF"/>
              </a:buClr>
              <a:buSzPts val="1400"/>
              <a:buFont typeface="Arial"/>
              <a:buAutoNum type="arabicPeriod"/>
            </a:pPr>
            <a:r>
              <a:rPr lang="en-GB" sz="1400">
                <a:solidFill>
                  <a:srgbClr val="FFFFFF"/>
                </a:solidFill>
                <a:latin typeface="Arial"/>
                <a:ea typeface="Arial"/>
                <a:cs typeface="Arial"/>
                <a:sym typeface="Arial"/>
              </a:rPr>
              <a:t>Fetch price of 50+ cryptocurrencies:</a:t>
            </a:r>
            <a:endParaRPr sz="1400">
              <a:solidFill>
                <a:srgbClr val="FFFFFF"/>
              </a:solidFill>
              <a:latin typeface="Arial"/>
              <a:ea typeface="Arial"/>
              <a:cs typeface="Arial"/>
              <a:sym typeface="Arial"/>
            </a:endParaRPr>
          </a:p>
          <a:p>
            <a:pPr marL="0" lvl="0" indent="0" algn="just" rtl="0">
              <a:spcBef>
                <a:spcPts val="1200"/>
              </a:spcBef>
              <a:spcAft>
                <a:spcPts val="0"/>
              </a:spcAft>
              <a:buNone/>
            </a:pPr>
            <a:r>
              <a:rPr lang="en-GB" sz="1400" i="1">
                <a:solidFill>
                  <a:srgbClr val="FFFFFF"/>
                </a:solidFill>
                <a:latin typeface="Arial"/>
                <a:ea typeface="Arial"/>
                <a:cs typeface="Arial"/>
                <a:sym typeface="Arial"/>
              </a:rPr>
              <a:t>We can fetch price of all cryptos listed on our website support (</a:t>
            </a:r>
            <a:r>
              <a:rPr lang="en-GB" sz="1400" i="1">
                <a:solidFill>
                  <a:srgbClr val="B7B7B7"/>
                </a:solidFill>
                <a:uFill>
                  <a:noFill/>
                </a:uFill>
                <a:latin typeface="Arial"/>
                <a:ea typeface="Arial"/>
                <a:cs typeface="Arial"/>
                <a:sym typeface="Arial"/>
                <a:hlinkClick r:id="rId4"/>
              </a:rPr>
              <a:t>https://mycryptoportfolio.netlify.com/support.html</a:t>
            </a:r>
            <a:r>
              <a:rPr lang="en-GB" sz="1400" i="1">
                <a:solidFill>
                  <a:srgbClr val="FFFFFF"/>
                </a:solidFill>
                <a:latin typeface="Arial"/>
                <a:ea typeface="Arial"/>
                <a:cs typeface="Arial"/>
                <a:sym typeface="Arial"/>
              </a:rPr>
              <a:t>)</a:t>
            </a:r>
            <a:endParaRPr sz="1400" i="1">
              <a:solidFill>
                <a:srgbClr val="FFFFFF"/>
              </a:solidFill>
              <a:latin typeface="Arial"/>
              <a:ea typeface="Arial"/>
              <a:cs typeface="Arial"/>
              <a:sym typeface="Arial"/>
            </a:endParaRPr>
          </a:p>
          <a:p>
            <a:pPr marL="0" lvl="0" indent="0" algn="just" rtl="0">
              <a:spcBef>
                <a:spcPts val="1200"/>
              </a:spcBef>
              <a:spcAft>
                <a:spcPts val="0"/>
              </a:spcAft>
              <a:buNone/>
            </a:pPr>
            <a:r>
              <a:rPr lang="en-GB" sz="1400" i="1">
                <a:solidFill>
                  <a:srgbClr val="FFFFFF"/>
                </a:solidFill>
                <a:latin typeface="Arial"/>
                <a:ea typeface="Arial"/>
                <a:cs typeface="Arial"/>
                <a:sym typeface="Arial"/>
              </a:rPr>
              <a:t>Our skill not only reads the price but also present the net gain/loss in the price.</a:t>
            </a:r>
            <a:endParaRPr sz="1400" i="1">
              <a:solidFill>
                <a:srgbClr val="FFFFFF"/>
              </a:solidFill>
              <a:latin typeface="Arial"/>
              <a:ea typeface="Arial"/>
              <a:cs typeface="Arial"/>
              <a:sym typeface="Arial"/>
            </a:endParaRPr>
          </a:p>
          <a:p>
            <a:pPr marL="457200" lvl="0" indent="-317500" algn="just" rtl="0">
              <a:spcBef>
                <a:spcPts val="1200"/>
              </a:spcBef>
              <a:spcAft>
                <a:spcPts val="0"/>
              </a:spcAft>
              <a:buClr>
                <a:srgbClr val="FFFFFF"/>
              </a:buClr>
              <a:buSzPts val="1400"/>
              <a:buFont typeface="Arial"/>
              <a:buAutoNum type="arabicPeriod"/>
            </a:pPr>
            <a:r>
              <a:rPr lang="en-GB" sz="1400">
                <a:solidFill>
                  <a:srgbClr val="FFFFFF"/>
                </a:solidFill>
                <a:latin typeface="Arial"/>
                <a:ea typeface="Arial"/>
                <a:cs typeface="Arial"/>
                <a:sym typeface="Arial"/>
              </a:rPr>
              <a:t>Fetch net market cap of 50+ cryptocurrencies:</a:t>
            </a:r>
            <a:endParaRPr sz="1400">
              <a:solidFill>
                <a:srgbClr val="FFFFFF"/>
              </a:solidFill>
              <a:latin typeface="Arial"/>
              <a:ea typeface="Arial"/>
              <a:cs typeface="Arial"/>
              <a:sym typeface="Arial"/>
            </a:endParaRPr>
          </a:p>
          <a:p>
            <a:pPr marL="0" lvl="0" indent="0" algn="just" rtl="0">
              <a:spcBef>
                <a:spcPts val="1200"/>
              </a:spcBef>
              <a:spcAft>
                <a:spcPts val="0"/>
              </a:spcAft>
              <a:buNone/>
            </a:pPr>
            <a:r>
              <a:rPr lang="en-GB" sz="1400" i="1">
                <a:solidFill>
                  <a:srgbClr val="FFFFFF"/>
                </a:solidFill>
                <a:latin typeface="Arial"/>
                <a:ea typeface="Arial"/>
                <a:cs typeface="Arial"/>
                <a:sym typeface="Arial"/>
              </a:rPr>
              <a:t>We can fetch current market cap of all cryptos listed on our website support (</a:t>
            </a:r>
            <a:r>
              <a:rPr lang="en-GB" sz="1400" i="1">
                <a:solidFill>
                  <a:srgbClr val="B7B7B7"/>
                </a:solidFill>
                <a:uFill>
                  <a:noFill/>
                </a:uFill>
                <a:latin typeface="Arial"/>
                <a:ea typeface="Arial"/>
                <a:cs typeface="Arial"/>
                <a:sym typeface="Arial"/>
                <a:hlinkClick r:id="rId4"/>
              </a:rPr>
              <a:t>https://mycryptoportfolio.netlify.com/support.html</a:t>
            </a:r>
            <a:r>
              <a:rPr lang="en-GB" sz="1400" i="1">
                <a:solidFill>
                  <a:srgbClr val="FFFFFF"/>
                </a:solidFill>
                <a:latin typeface="Arial"/>
                <a:ea typeface="Arial"/>
                <a:cs typeface="Arial"/>
                <a:sym typeface="Arial"/>
              </a:rPr>
              <a:t>)</a:t>
            </a:r>
            <a:endParaRPr sz="1400" i="1">
              <a:solidFill>
                <a:srgbClr val="FFFFFF"/>
              </a:solidFill>
              <a:latin typeface="Arial"/>
              <a:ea typeface="Arial"/>
              <a:cs typeface="Arial"/>
              <a:sym typeface="Arial"/>
            </a:endParaRPr>
          </a:p>
          <a:p>
            <a:pPr marL="0" lvl="0" indent="0" algn="just" rtl="0">
              <a:spcBef>
                <a:spcPts val="0"/>
              </a:spcBef>
              <a:spcAft>
                <a:spcPts val="1600"/>
              </a:spcAft>
              <a:buNone/>
            </a:pPr>
            <a:endParaRPr sz="1400">
              <a:solidFill>
                <a:srgbClr val="FFFFFF"/>
              </a:solidFill>
              <a:latin typeface="Arial"/>
              <a:ea typeface="Arial"/>
              <a:cs typeface="Arial"/>
              <a:sym typeface="Arial"/>
            </a:endParaRPr>
          </a:p>
        </p:txBody>
      </p:sp>
      <p:sp>
        <p:nvSpPr>
          <p:cNvPr id="326" name="Google Shape;326;p31">
            <a:hlinkClick r:id="rId5" action="ppaction://hlinksldjump"/>
          </p:cNvPr>
          <p:cNvSpPr txBox="1"/>
          <p:nvPr/>
        </p:nvSpPr>
        <p:spPr>
          <a:xfrm>
            <a:off x="6298200" y="524400"/>
            <a:ext cx="2452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Montserrat"/>
                <a:ea typeface="Montserrat"/>
                <a:cs typeface="Montserrat"/>
                <a:sym typeface="Montserrat"/>
              </a:rPr>
              <a:t>(Click here  to navigate to Table Of Contents)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Makes Us Better?</a:t>
            </a:r>
            <a:endParaRPr/>
          </a:p>
        </p:txBody>
      </p:sp>
      <p:sp>
        <p:nvSpPr>
          <p:cNvPr id="332" name="Google Shape;332;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Arial"/>
              <a:buChar char="●"/>
            </a:pPr>
            <a:r>
              <a:rPr lang="en-GB" sz="1400">
                <a:latin typeface="Arial"/>
                <a:ea typeface="Arial"/>
                <a:cs typeface="Arial"/>
                <a:sym typeface="Arial"/>
              </a:rPr>
              <a:t>We conducted a brief comparative study on other cryptocurrency wallets handling user accounts and displaying information related to them.</a:t>
            </a:r>
            <a:endParaRPr sz="1400">
              <a:latin typeface="Arial"/>
              <a:ea typeface="Arial"/>
              <a:cs typeface="Arial"/>
              <a:sym typeface="Arial"/>
            </a:endParaRPr>
          </a:p>
          <a:p>
            <a:pPr marL="457200" lvl="0" indent="-317500" algn="just" rtl="0">
              <a:spcBef>
                <a:spcPts val="0"/>
              </a:spcBef>
              <a:spcAft>
                <a:spcPts val="0"/>
              </a:spcAft>
              <a:buSzPts val="1400"/>
              <a:buFont typeface="Arial"/>
              <a:buChar char="●"/>
            </a:pPr>
            <a:r>
              <a:rPr lang="en-GB" sz="1400">
                <a:latin typeface="Arial"/>
                <a:ea typeface="Arial"/>
                <a:cs typeface="Arial"/>
                <a:sym typeface="Arial"/>
              </a:rPr>
              <a:t>The comparison revealed that unlike any other such wallets on the Alexa Skill Store, My Crypto Portfolio doesn’t require the user to update his wallet with Alexa after he/she performs any action using his crypto-account.</a:t>
            </a:r>
            <a:endParaRPr sz="1400">
              <a:latin typeface="Arial"/>
              <a:ea typeface="Arial"/>
              <a:cs typeface="Arial"/>
              <a:sym typeface="Arial"/>
            </a:endParaRPr>
          </a:p>
          <a:p>
            <a:pPr marL="457200" lvl="0" indent="-317500" algn="just" rtl="0">
              <a:spcBef>
                <a:spcPts val="0"/>
              </a:spcBef>
              <a:spcAft>
                <a:spcPts val="0"/>
              </a:spcAft>
              <a:buSzPts val="1400"/>
              <a:buFont typeface="Arial"/>
              <a:buChar char="●"/>
            </a:pPr>
            <a:r>
              <a:rPr lang="en-GB" sz="1400">
                <a:latin typeface="Arial"/>
                <a:ea typeface="Arial"/>
                <a:cs typeface="Arial"/>
                <a:sym typeface="Arial"/>
              </a:rPr>
              <a:t>My Crypto Portfolio uses the address provided by the user and thus automatically keeps the updated knowledge about the user’s wallet.</a:t>
            </a:r>
            <a:endParaRPr sz="1400">
              <a:latin typeface="Arial"/>
              <a:ea typeface="Arial"/>
              <a:cs typeface="Arial"/>
              <a:sym typeface="Arial"/>
            </a:endParaRPr>
          </a:p>
          <a:p>
            <a:pPr marL="457200" lvl="0" indent="-317500" algn="just" rtl="0">
              <a:spcBef>
                <a:spcPts val="0"/>
              </a:spcBef>
              <a:spcAft>
                <a:spcPts val="0"/>
              </a:spcAft>
              <a:buSzPts val="1400"/>
              <a:buFont typeface="Arial"/>
              <a:buChar char="●"/>
            </a:pPr>
            <a:r>
              <a:rPr lang="en-GB" sz="1400">
                <a:latin typeface="Arial"/>
                <a:ea typeface="Arial"/>
                <a:cs typeface="Arial"/>
                <a:sym typeface="Arial"/>
              </a:rPr>
              <a:t>There is no effort which is required from the user’s side to update knowledge about his wallet on his/her Alexa device.</a:t>
            </a:r>
            <a:endParaRPr sz="1400">
              <a:latin typeface="Arial"/>
              <a:ea typeface="Arial"/>
              <a:cs typeface="Arial"/>
              <a:sym typeface="Arial"/>
            </a:endParaRPr>
          </a:p>
        </p:txBody>
      </p:sp>
      <p:sp>
        <p:nvSpPr>
          <p:cNvPr id="333" name="Google Shape;333;p32">
            <a:hlinkClick r:id="rId3" action="ppaction://hlinksldjump"/>
          </p:cNvPr>
          <p:cNvSpPr txBox="1"/>
          <p:nvPr/>
        </p:nvSpPr>
        <p:spPr>
          <a:xfrm>
            <a:off x="6286500" y="4478750"/>
            <a:ext cx="2452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Montserrat"/>
                <a:ea typeface="Montserrat"/>
                <a:cs typeface="Montserrat"/>
                <a:sym typeface="Montserrat"/>
              </a:rPr>
              <a:t>(Click here  to navigate to Table Of Contents)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3"/>
          <p:cNvSpPr txBox="1">
            <a:spLocks noGrp="1"/>
          </p:cNvSpPr>
          <p:nvPr>
            <p:ph type="body" idx="1"/>
          </p:nvPr>
        </p:nvSpPr>
        <p:spPr>
          <a:xfrm>
            <a:off x="1104000" y="4329200"/>
            <a:ext cx="6936000" cy="5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My Crypto Portfolio developer team : Vaibhav Kumar, Siddhant Bhambri &amp; Utsav Dahiya.</a:t>
            </a:r>
            <a:endParaRPr/>
          </a:p>
        </p:txBody>
      </p:sp>
      <p:pic>
        <p:nvPicPr>
          <p:cNvPr id="339" name="Google Shape;339;p33"/>
          <p:cNvPicPr preferRelativeResize="0"/>
          <p:nvPr/>
        </p:nvPicPr>
        <p:blipFill>
          <a:blip r:embed="rId3">
            <a:alphaModFix/>
          </a:blip>
          <a:stretch>
            <a:fillRect/>
          </a:stretch>
        </p:blipFill>
        <p:spPr>
          <a:xfrm>
            <a:off x="812725" y="176200"/>
            <a:ext cx="2250324" cy="4000576"/>
          </a:xfrm>
          <a:prstGeom prst="rect">
            <a:avLst/>
          </a:prstGeom>
          <a:noFill/>
          <a:ln w="9525" cap="flat" cmpd="sng">
            <a:solidFill>
              <a:srgbClr val="000000"/>
            </a:solidFill>
            <a:prstDash val="solid"/>
            <a:round/>
            <a:headEnd type="none" w="sm" len="sm"/>
            <a:tailEnd type="none" w="sm" len="sm"/>
          </a:ln>
        </p:spPr>
      </p:pic>
      <p:pic>
        <p:nvPicPr>
          <p:cNvPr id="340" name="Google Shape;340;p33"/>
          <p:cNvPicPr preferRelativeResize="0"/>
          <p:nvPr/>
        </p:nvPicPr>
        <p:blipFill>
          <a:blip r:embed="rId4">
            <a:alphaModFix/>
          </a:blip>
          <a:stretch>
            <a:fillRect/>
          </a:stretch>
        </p:blipFill>
        <p:spPr>
          <a:xfrm>
            <a:off x="3215449" y="152400"/>
            <a:ext cx="2558263" cy="4000575"/>
          </a:xfrm>
          <a:prstGeom prst="rect">
            <a:avLst/>
          </a:prstGeom>
          <a:noFill/>
          <a:ln w="9525" cap="flat" cmpd="sng">
            <a:solidFill>
              <a:srgbClr val="000000"/>
            </a:solidFill>
            <a:prstDash val="solid"/>
            <a:round/>
            <a:headEnd type="none" w="sm" len="sm"/>
            <a:tailEnd type="none" w="sm" len="sm"/>
          </a:ln>
        </p:spPr>
      </p:pic>
      <p:pic>
        <p:nvPicPr>
          <p:cNvPr id="341" name="Google Shape;341;p33"/>
          <p:cNvPicPr preferRelativeResize="0"/>
          <p:nvPr/>
        </p:nvPicPr>
        <p:blipFill rotWithShape="1">
          <a:blip r:embed="rId5">
            <a:alphaModFix/>
          </a:blip>
          <a:srcRect r="8625"/>
          <a:stretch/>
        </p:blipFill>
        <p:spPr>
          <a:xfrm>
            <a:off x="5926101" y="152400"/>
            <a:ext cx="2741650" cy="400057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4"/>
          <p:cNvSpPr txBox="1">
            <a:spLocks noGrp="1"/>
          </p:cNvSpPr>
          <p:nvPr>
            <p:ph type="title"/>
          </p:nvPr>
        </p:nvSpPr>
        <p:spPr>
          <a:xfrm>
            <a:off x="1264425" y="2225550"/>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pic>
        <p:nvPicPr>
          <p:cNvPr id="2" name="Picture 1"/>
          <p:cNvPicPr>
            <a:picLocks noChangeAspect="1"/>
          </p:cNvPicPr>
          <p:nvPr/>
        </p:nvPicPr>
        <p:blipFill rotWithShape="1">
          <a:blip r:embed="rId3"/>
          <a:srcRect l="10537" r="10716"/>
          <a:stretch/>
        </p:blipFill>
        <p:spPr>
          <a:xfrm>
            <a:off x="4739395" y="1561713"/>
            <a:ext cx="2267580" cy="2065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a:p>
            <a:pPr marL="0" lvl="0" indent="0" algn="l" rtl="0">
              <a:spcBef>
                <a:spcPts val="0"/>
              </a:spcBef>
              <a:spcAft>
                <a:spcPts val="0"/>
              </a:spcAft>
              <a:buNone/>
            </a:pPr>
            <a:r>
              <a:rPr lang="en-GB" sz="800"/>
              <a:t>(Click on the text to navigate to the respective slide)</a:t>
            </a:r>
            <a:endParaRPr sz="800"/>
          </a:p>
          <a:p>
            <a:pPr marL="0" lvl="0" indent="0" algn="l" rtl="0">
              <a:spcBef>
                <a:spcPts val="0"/>
              </a:spcBef>
              <a:spcAft>
                <a:spcPts val="0"/>
              </a:spcAft>
              <a:buNone/>
            </a:pPr>
            <a:endParaRPr/>
          </a:p>
        </p:txBody>
      </p:sp>
      <p:sp>
        <p:nvSpPr>
          <p:cNvPr id="235" name="Google Shape;235;p18">
            <a:hlinkClick r:id="rId3" action="ppaction://hlinksldjump"/>
          </p:cNvPr>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Commands</a:t>
            </a:r>
            <a:endParaRPr sz="1800">
              <a:solidFill>
                <a:srgbClr val="CACACA"/>
              </a:solidFill>
              <a:latin typeface="Average"/>
              <a:ea typeface="Average"/>
              <a:cs typeface="Average"/>
              <a:sym typeface="Average"/>
            </a:endParaRPr>
          </a:p>
        </p:txBody>
      </p:sp>
      <p:sp>
        <p:nvSpPr>
          <p:cNvPr id="236" name="Google Shape;236;p18">
            <a:hlinkClick r:id="rId4" action="ppaction://hlinksldjump"/>
          </p:cNvPr>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Data Flow</a:t>
            </a:r>
            <a:endParaRPr>
              <a:solidFill>
                <a:srgbClr val="CACACA"/>
              </a:solidFill>
              <a:latin typeface="Montserrat"/>
              <a:ea typeface="Montserrat"/>
              <a:cs typeface="Montserrat"/>
              <a:sym typeface="Montserrat"/>
            </a:endParaRPr>
          </a:p>
        </p:txBody>
      </p:sp>
      <p:sp>
        <p:nvSpPr>
          <p:cNvPr id="237" name="Google Shape;237;p18">
            <a:hlinkClick r:id="rId5" action="ppaction://hlinksldjump"/>
          </p:cNvPr>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Registration Model</a:t>
            </a:r>
            <a:endParaRPr>
              <a:solidFill>
                <a:srgbClr val="CACACA"/>
              </a:solidFill>
              <a:latin typeface="Montserrat"/>
              <a:ea typeface="Montserrat"/>
              <a:cs typeface="Montserrat"/>
              <a:sym typeface="Montserrat"/>
            </a:endParaRPr>
          </a:p>
        </p:txBody>
      </p:sp>
      <p:sp>
        <p:nvSpPr>
          <p:cNvPr id="238" name="Google Shape;238;p18">
            <a:hlinkClick r:id="rId6" action="ppaction://hlinksldjump"/>
          </p:cNvPr>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Machine Learning Model</a:t>
            </a:r>
            <a:endParaRPr sz="1800">
              <a:solidFill>
                <a:srgbClr val="CACACA"/>
              </a:solidFill>
              <a:latin typeface="Average"/>
              <a:ea typeface="Average"/>
              <a:cs typeface="Average"/>
              <a:sym typeface="Average"/>
            </a:endParaRPr>
          </a:p>
        </p:txBody>
      </p:sp>
      <p:sp>
        <p:nvSpPr>
          <p:cNvPr id="239" name="Google Shape;239;p18">
            <a:hlinkClick r:id="rId7" action="ppaction://hlinksldjump"/>
          </p:cNvPr>
          <p:cNvSpPr txBox="1"/>
          <p:nvPr/>
        </p:nvSpPr>
        <p:spPr>
          <a:xfrm>
            <a:off x="1294301" y="37043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Other Features</a:t>
            </a:r>
            <a:endParaRPr>
              <a:solidFill>
                <a:srgbClr val="CACACA"/>
              </a:solidFill>
              <a:latin typeface="Montserrat"/>
              <a:ea typeface="Montserrat"/>
              <a:cs typeface="Montserrat"/>
              <a:sym typeface="Montserrat"/>
            </a:endParaRPr>
          </a:p>
        </p:txBody>
      </p:sp>
      <p:sp>
        <p:nvSpPr>
          <p:cNvPr id="240" name="Google Shape;240;p18">
            <a:hlinkClick r:id="rId8" action="ppaction://hlinksldjump"/>
          </p:cNvPr>
          <p:cNvSpPr txBox="1"/>
          <p:nvPr/>
        </p:nvSpPr>
        <p:spPr>
          <a:xfrm>
            <a:off x="1294301" y="33788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Target Audience</a:t>
            </a:r>
            <a:endParaRPr sz="1800">
              <a:solidFill>
                <a:srgbClr val="CACACA"/>
              </a:solidFill>
              <a:latin typeface="Average"/>
              <a:ea typeface="Average"/>
              <a:cs typeface="Average"/>
              <a:sym typeface="Average"/>
            </a:endParaRPr>
          </a:p>
        </p:txBody>
      </p:sp>
      <p:sp>
        <p:nvSpPr>
          <p:cNvPr id="241" name="Google Shape;241;p18">
            <a:hlinkClick r:id="rId9" action="ppaction://hlinksldjump"/>
          </p:cNvPr>
          <p:cNvSpPr txBox="1"/>
          <p:nvPr/>
        </p:nvSpPr>
        <p:spPr>
          <a:xfrm>
            <a:off x="1334776" y="40091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What Makes Us Better?</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Commands</a:t>
            </a:r>
            <a:endParaRPr/>
          </a:p>
        </p:txBody>
      </p:sp>
      <p:sp>
        <p:nvSpPr>
          <p:cNvPr id="247" name="Google Shape;247;p19"/>
          <p:cNvSpPr txBox="1">
            <a:spLocks noGrp="1"/>
          </p:cNvSpPr>
          <p:nvPr>
            <p:ph type="body" idx="1"/>
          </p:nvPr>
        </p:nvSpPr>
        <p:spPr>
          <a:xfrm>
            <a:off x="1166825" y="1666875"/>
            <a:ext cx="7608000" cy="297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b="1" u="sng">
                <a:solidFill>
                  <a:srgbClr val="FFFFFF"/>
                </a:solidFill>
                <a:latin typeface="Arial"/>
                <a:ea typeface="Arial"/>
                <a:cs typeface="Arial"/>
                <a:sym typeface="Arial"/>
              </a:rPr>
              <a:t>Account independent commands:</a:t>
            </a:r>
            <a:endParaRPr sz="1200" b="1" u="sng">
              <a:solidFill>
                <a:srgbClr val="FFFFFF"/>
              </a:solidFill>
              <a:latin typeface="Arial"/>
              <a:ea typeface="Arial"/>
              <a:cs typeface="Arial"/>
              <a:sym typeface="Arial"/>
            </a:endParaRPr>
          </a:p>
          <a:p>
            <a:pPr marL="457200" lvl="0" indent="-304800" algn="l" rtl="0">
              <a:lnSpc>
                <a:spcPct val="100000"/>
              </a:lnSpc>
              <a:spcBef>
                <a:spcPts val="1200"/>
              </a:spcBef>
              <a:spcAft>
                <a:spcPts val="0"/>
              </a:spcAft>
              <a:buClr>
                <a:srgbClr val="FFFFFF"/>
              </a:buClr>
              <a:buSzPts val="1200"/>
              <a:buFont typeface="Arial"/>
              <a:buChar char="●"/>
            </a:pPr>
            <a:r>
              <a:rPr lang="en-GB" sz="1200">
                <a:solidFill>
                  <a:srgbClr val="FFFFFF"/>
                </a:solidFill>
                <a:latin typeface="Arial"/>
                <a:ea typeface="Arial"/>
                <a:cs typeface="Arial"/>
                <a:sym typeface="Arial"/>
              </a:rPr>
              <a:t>Invocation: </a:t>
            </a:r>
            <a:r>
              <a:rPr lang="en-GB" sz="1100">
                <a:solidFill>
                  <a:srgbClr val="FFFFFF"/>
                </a:solidFill>
                <a:latin typeface="Arial"/>
                <a:ea typeface="Arial"/>
                <a:cs typeface="Arial"/>
                <a:sym typeface="Arial"/>
              </a:rPr>
              <a:t>start my crypto portfolio</a:t>
            </a:r>
            <a:endParaRPr sz="1100">
              <a:solidFill>
                <a:srgbClr val="FFFFFF"/>
              </a:solidFill>
              <a:latin typeface="Arial"/>
              <a:ea typeface="Arial"/>
              <a:cs typeface="Arial"/>
              <a:sym typeface="Arial"/>
            </a:endParaRPr>
          </a:p>
          <a:p>
            <a:pPr marL="457200" lvl="0" indent="-304800" algn="l" rtl="0">
              <a:lnSpc>
                <a:spcPct val="100000"/>
              </a:lnSpc>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Fetch price: </a:t>
            </a:r>
            <a:r>
              <a:rPr lang="en-GB" sz="1100">
                <a:solidFill>
                  <a:srgbClr val="FFFFFF"/>
                </a:solidFill>
                <a:latin typeface="Arial"/>
                <a:ea typeface="Arial"/>
                <a:cs typeface="Arial"/>
                <a:sym typeface="Arial"/>
              </a:rPr>
              <a:t>what is the price of bitcoin</a:t>
            </a:r>
            <a:endParaRPr sz="1100">
              <a:solidFill>
                <a:srgbClr val="FFFFFF"/>
              </a:solidFill>
              <a:latin typeface="Arial"/>
              <a:ea typeface="Arial"/>
              <a:cs typeface="Arial"/>
              <a:sym typeface="Arial"/>
            </a:endParaRPr>
          </a:p>
          <a:p>
            <a:pPr marL="0" lvl="0" indent="0" algn="l" rtl="0">
              <a:lnSpc>
                <a:spcPct val="100000"/>
              </a:lnSpc>
              <a:spcBef>
                <a:spcPts val="1200"/>
              </a:spcBef>
              <a:spcAft>
                <a:spcPts val="0"/>
              </a:spcAft>
              <a:buNone/>
            </a:pPr>
            <a:r>
              <a:rPr lang="en-GB" sz="1200" i="1">
                <a:solidFill>
                  <a:srgbClr val="B7B7B7"/>
                </a:solidFill>
                <a:latin typeface="Arial"/>
                <a:ea typeface="Arial"/>
                <a:cs typeface="Arial"/>
                <a:sym typeface="Arial"/>
              </a:rPr>
              <a:t>You can replace bitcoin with any of the </a:t>
            </a:r>
            <a:r>
              <a:rPr lang="en-GB" sz="1200" i="1" u="sng">
                <a:solidFill>
                  <a:srgbClr val="B7B7B7"/>
                </a:solidFill>
                <a:latin typeface="Arial"/>
                <a:ea typeface="Arial"/>
                <a:cs typeface="Arial"/>
                <a:sym typeface="Arial"/>
                <a:hlinkClick r:id="rId3"/>
              </a:rPr>
              <a:t>supported crypto</a:t>
            </a:r>
            <a:r>
              <a:rPr lang="en-GB" sz="1200" i="1">
                <a:solidFill>
                  <a:srgbClr val="B7B7B7"/>
                </a:solidFill>
                <a:latin typeface="Arial"/>
                <a:ea typeface="Arial"/>
                <a:cs typeface="Arial"/>
                <a:sym typeface="Arial"/>
              </a:rPr>
              <a:t>(</a:t>
            </a:r>
            <a:r>
              <a:rPr lang="en-GB" sz="1200" i="1" u="sng">
                <a:solidFill>
                  <a:srgbClr val="B7B7B7"/>
                </a:solidFill>
                <a:latin typeface="Arial"/>
                <a:ea typeface="Arial"/>
                <a:cs typeface="Arial"/>
                <a:sym typeface="Arial"/>
                <a:hlinkClick r:id="rId3"/>
              </a:rPr>
              <a:t>https://mycryptoportfolio.netlify.com/support.html</a:t>
            </a:r>
            <a:r>
              <a:rPr lang="en-GB" sz="1200" i="1">
                <a:solidFill>
                  <a:srgbClr val="B7B7B7"/>
                </a:solidFill>
                <a:latin typeface="Arial"/>
                <a:ea typeface="Arial"/>
                <a:cs typeface="Arial"/>
                <a:sym typeface="Arial"/>
              </a:rPr>
              <a:t>)</a:t>
            </a:r>
            <a:endParaRPr sz="1200" i="1">
              <a:solidFill>
                <a:srgbClr val="B7B7B7"/>
              </a:solidFill>
              <a:latin typeface="Arial"/>
              <a:ea typeface="Arial"/>
              <a:cs typeface="Arial"/>
              <a:sym typeface="Arial"/>
            </a:endParaRPr>
          </a:p>
          <a:p>
            <a:pPr marL="457200" lvl="0" indent="-304800" algn="l" rtl="0">
              <a:lnSpc>
                <a:spcPct val="100000"/>
              </a:lnSpc>
              <a:spcBef>
                <a:spcPts val="1200"/>
              </a:spcBef>
              <a:spcAft>
                <a:spcPts val="0"/>
              </a:spcAft>
              <a:buClr>
                <a:srgbClr val="FFFFFF"/>
              </a:buClr>
              <a:buSzPts val="1200"/>
              <a:buFont typeface="Arial"/>
              <a:buChar char="●"/>
            </a:pPr>
            <a:r>
              <a:rPr lang="en-GB" sz="1200">
                <a:solidFill>
                  <a:srgbClr val="FFFFFF"/>
                </a:solidFill>
                <a:latin typeface="Arial"/>
                <a:ea typeface="Arial"/>
                <a:cs typeface="Arial"/>
                <a:sym typeface="Arial"/>
              </a:rPr>
              <a:t>Fetch market cap: </a:t>
            </a:r>
            <a:r>
              <a:rPr lang="en-GB" sz="1100">
                <a:solidFill>
                  <a:srgbClr val="FFFFFF"/>
                </a:solidFill>
                <a:latin typeface="Arial"/>
                <a:ea typeface="Arial"/>
                <a:cs typeface="Arial"/>
                <a:sym typeface="Arial"/>
              </a:rPr>
              <a:t>what is bitcoin's current market cap</a:t>
            </a:r>
            <a:endParaRPr sz="1100">
              <a:solidFill>
                <a:srgbClr val="FFFFFF"/>
              </a:solidFill>
              <a:latin typeface="Arial"/>
              <a:ea typeface="Arial"/>
              <a:cs typeface="Arial"/>
              <a:sym typeface="Arial"/>
            </a:endParaRPr>
          </a:p>
          <a:p>
            <a:pPr marL="0" lvl="0" indent="0" algn="l" rtl="0">
              <a:lnSpc>
                <a:spcPct val="100000"/>
              </a:lnSpc>
              <a:spcBef>
                <a:spcPts val="1200"/>
              </a:spcBef>
              <a:spcAft>
                <a:spcPts val="0"/>
              </a:spcAft>
              <a:buNone/>
            </a:pPr>
            <a:r>
              <a:rPr lang="en-GB" sz="1200" i="1">
                <a:solidFill>
                  <a:srgbClr val="B7B7B7"/>
                </a:solidFill>
                <a:latin typeface="Arial"/>
                <a:ea typeface="Arial"/>
                <a:cs typeface="Arial"/>
                <a:sym typeface="Arial"/>
              </a:rPr>
              <a:t>You can replace bitcoin with any of the </a:t>
            </a:r>
            <a:r>
              <a:rPr lang="en-GB" sz="1200" i="1" u="sng">
                <a:solidFill>
                  <a:srgbClr val="B7B7B7"/>
                </a:solidFill>
                <a:latin typeface="Arial"/>
                <a:ea typeface="Arial"/>
                <a:cs typeface="Arial"/>
                <a:sym typeface="Arial"/>
                <a:hlinkClick r:id="rId3"/>
              </a:rPr>
              <a:t>supported crypto</a:t>
            </a:r>
            <a:r>
              <a:rPr lang="en-GB" sz="1200" i="1">
                <a:solidFill>
                  <a:srgbClr val="B7B7B7"/>
                </a:solidFill>
                <a:latin typeface="Arial"/>
                <a:ea typeface="Arial"/>
                <a:cs typeface="Arial"/>
                <a:sym typeface="Arial"/>
              </a:rPr>
              <a:t> (</a:t>
            </a:r>
            <a:r>
              <a:rPr lang="en-GB" sz="1200" i="1" u="sng">
                <a:solidFill>
                  <a:srgbClr val="B7B7B7"/>
                </a:solidFill>
                <a:latin typeface="Arial"/>
                <a:ea typeface="Arial"/>
                <a:cs typeface="Arial"/>
                <a:sym typeface="Arial"/>
                <a:hlinkClick r:id="rId3"/>
              </a:rPr>
              <a:t>https://mycryptoportfolio.netlify.com/support.html</a:t>
            </a:r>
            <a:r>
              <a:rPr lang="en-GB" sz="1200" i="1">
                <a:solidFill>
                  <a:srgbClr val="B7B7B7"/>
                </a:solidFill>
                <a:latin typeface="Arial"/>
                <a:ea typeface="Arial"/>
                <a:cs typeface="Arial"/>
                <a:sym typeface="Arial"/>
              </a:rPr>
              <a:t>)</a:t>
            </a:r>
            <a:endParaRPr sz="1200" i="1">
              <a:solidFill>
                <a:srgbClr val="B7B7B7"/>
              </a:solidFill>
              <a:latin typeface="Arial"/>
              <a:ea typeface="Arial"/>
              <a:cs typeface="Arial"/>
              <a:sym typeface="Arial"/>
            </a:endParaRPr>
          </a:p>
          <a:p>
            <a:pPr marL="457200" lvl="0" indent="-304800" algn="l" rtl="0">
              <a:lnSpc>
                <a:spcPct val="100000"/>
              </a:lnSpc>
              <a:spcBef>
                <a:spcPts val="1200"/>
              </a:spcBef>
              <a:spcAft>
                <a:spcPts val="0"/>
              </a:spcAft>
              <a:buClr>
                <a:srgbClr val="FFFFFF"/>
              </a:buClr>
              <a:buSzPts val="1200"/>
              <a:buFont typeface="Arial"/>
              <a:buChar char="●"/>
            </a:pPr>
            <a:r>
              <a:rPr lang="en-GB" sz="1200">
                <a:solidFill>
                  <a:srgbClr val="FFFFFF"/>
                </a:solidFill>
                <a:latin typeface="Arial"/>
                <a:ea typeface="Arial"/>
                <a:cs typeface="Arial"/>
                <a:sym typeface="Arial"/>
              </a:rPr>
              <a:t>Get predictions: </a:t>
            </a:r>
            <a:r>
              <a:rPr lang="en-GB" sz="1100">
                <a:solidFill>
                  <a:srgbClr val="FFFFFF"/>
                </a:solidFill>
                <a:latin typeface="Arial"/>
                <a:ea typeface="Arial"/>
                <a:cs typeface="Arial"/>
                <a:sym typeface="Arial"/>
              </a:rPr>
              <a:t>predict the price of bitcoin on 26th october</a:t>
            </a:r>
            <a:endParaRPr sz="1100">
              <a:solidFill>
                <a:srgbClr val="FFFFFF"/>
              </a:solidFill>
              <a:latin typeface="Arial"/>
              <a:ea typeface="Arial"/>
              <a:cs typeface="Arial"/>
              <a:sym typeface="Arial"/>
            </a:endParaRPr>
          </a:p>
          <a:p>
            <a:pPr marL="0" lvl="0" indent="0" algn="l" rtl="0">
              <a:lnSpc>
                <a:spcPct val="100000"/>
              </a:lnSpc>
              <a:spcBef>
                <a:spcPts val="1200"/>
              </a:spcBef>
              <a:spcAft>
                <a:spcPts val="0"/>
              </a:spcAft>
              <a:buNone/>
            </a:pPr>
            <a:r>
              <a:rPr lang="en-GB" sz="1200" i="1">
                <a:solidFill>
                  <a:srgbClr val="B7B7B7"/>
                </a:solidFill>
                <a:latin typeface="Arial"/>
                <a:ea typeface="Arial"/>
                <a:cs typeface="Arial"/>
                <a:sym typeface="Arial"/>
              </a:rPr>
              <a:t>You can get price prediction for 4 cryptos (btc, eth, ltc, doge) upto 30 days from the current date.</a:t>
            </a:r>
            <a:endParaRPr sz="1200" i="1">
              <a:solidFill>
                <a:srgbClr val="B7B7B7"/>
              </a:solidFill>
              <a:latin typeface="Arial"/>
              <a:ea typeface="Arial"/>
              <a:cs typeface="Arial"/>
              <a:sym typeface="Arial"/>
            </a:endParaRPr>
          </a:p>
          <a:p>
            <a:pPr marL="457200" lvl="0" indent="-304800" algn="l" rtl="0">
              <a:lnSpc>
                <a:spcPct val="100000"/>
              </a:lnSpc>
              <a:spcBef>
                <a:spcPts val="1200"/>
              </a:spcBef>
              <a:spcAft>
                <a:spcPts val="0"/>
              </a:spcAft>
              <a:buClr>
                <a:schemeClr val="lt1"/>
              </a:buClr>
              <a:buSzPts val="1200"/>
              <a:buFont typeface="Arial"/>
              <a:buChar char="●"/>
            </a:pPr>
            <a:r>
              <a:rPr lang="en-GB" sz="1200">
                <a:latin typeface="Arial"/>
                <a:ea typeface="Arial"/>
                <a:cs typeface="Arial"/>
                <a:sym typeface="Arial"/>
              </a:rPr>
              <a:t>Fetch News: </a:t>
            </a:r>
            <a:r>
              <a:rPr lang="en-GB" sz="1100">
                <a:latin typeface="Arial"/>
                <a:ea typeface="Arial"/>
                <a:cs typeface="Arial"/>
                <a:sym typeface="Arial"/>
              </a:rPr>
              <a:t>get daily news briefing on crypto by asking ‘What’s new’</a:t>
            </a:r>
            <a:endParaRPr sz="1200" i="1">
              <a:solidFill>
                <a:srgbClr val="B7B7B7"/>
              </a:solidFill>
              <a:latin typeface="Arial"/>
              <a:ea typeface="Arial"/>
              <a:cs typeface="Arial"/>
              <a:sym typeface="Arial"/>
            </a:endParaRPr>
          </a:p>
          <a:p>
            <a:pPr marL="0" lvl="0" indent="0" algn="l" rtl="0">
              <a:lnSpc>
                <a:spcPct val="100000"/>
              </a:lnSpc>
              <a:spcBef>
                <a:spcPts val="1200"/>
              </a:spcBef>
              <a:spcAft>
                <a:spcPts val="0"/>
              </a:spcAft>
              <a:buNone/>
            </a:pPr>
            <a:endParaRPr sz="1200" i="1">
              <a:solidFill>
                <a:srgbClr val="FFFFFF"/>
              </a:solidFill>
              <a:latin typeface="Arial"/>
              <a:ea typeface="Arial"/>
              <a:cs typeface="Arial"/>
              <a:sym typeface="Arial"/>
            </a:endParaRPr>
          </a:p>
          <a:p>
            <a:pPr marL="0" lvl="0" indent="0" algn="l" rtl="0">
              <a:lnSpc>
                <a:spcPct val="100000"/>
              </a:lnSpc>
              <a:spcBef>
                <a:spcPts val="1200"/>
              </a:spcBef>
              <a:spcAft>
                <a:spcPts val="0"/>
              </a:spcAft>
              <a:buNone/>
            </a:pPr>
            <a:endParaRPr>
              <a:solidFill>
                <a:srgbClr val="FFFFFF"/>
              </a:solidFill>
              <a:latin typeface="Arial"/>
              <a:ea typeface="Arial"/>
              <a:cs typeface="Arial"/>
              <a:sym typeface="Arial"/>
            </a:endParaRPr>
          </a:p>
          <a:p>
            <a:pPr marL="0" lvl="0" indent="0" algn="l" rtl="0">
              <a:lnSpc>
                <a:spcPct val="100000"/>
              </a:lnSpc>
              <a:spcBef>
                <a:spcPts val="1600"/>
              </a:spcBef>
              <a:spcAft>
                <a:spcPts val="1600"/>
              </a:spcAft>
              <a:buNone/>
            </a:pPr>
            <a:endParaRPr>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Commands (continued)</a:t>
            </a:r>
            <a:endParaRPr/>
          </a:p>
        </p:txBody>
      </p:sp>
      <p:sp>
        <p:nvSpPr>
          <p:cNvPr id="253" name="Google Shape;253;p20"/>
          <p:cNvSpPr txBox="1">
            <a:spLocks noGrp="1"/>
          </p:cNvSpPr>
          <p:nvPr>
            <p:ph type="body" idx="1"/>
          </p:nvPr>
        </p:nvSpPr>
        <p:spPr>
          <a:xfrm>
            <a:off x="1297500" y="1567550"/>
            <a:ext cx="74418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u="sng">
                <a:solidFill>
                  <a:srgbClr val="FFFFFF"/>
                </a:solidFill>
                <a:latin typeface="Arial"/>
                <a:ea typeface="Arial"/>
                <a:cs typeface="Arial"/>
                <a:sym typeface="Arial"/>
              </a:rPr>
              <a:t>Account dependent commands:</a:t>
            </a:r>
            <a:endParaRPr sz="1200" b="1" u="sng">
              <a:solidFill>
                <a:srgbClr val="FFFFFF"/>
              </a:solidFill>
              <a:latin typeface="Arial"/>
              <a:ea typeface="Arial"/>
              <a:cs typeface="Arial"/>
              <a:sym typeface="Arial"/>
            </a:endParaRPr>
          </a:p>
          <a:p>
            <a:pPr marL="0" lvl="0" indent="0" algn="l" rtl="0">
              <a:spcBef>
                <a:spcPts val="1200"/>
              </a:spcBef>
              <a:spcAft>
                <a:spcPts val="0"/>
              </a:spcAft>
              <a:buNone/>
            </a:pPr>
            <a:r>
              <a:rPr lang="en-GB" sz="1200" i="1">
                <a:solidFill>
                  <a:srgbClr val="B7B7B7"/>
                </a:solidFill>
                <a:latin typeface="Arial"/>
                <a:ea typeface="Arial"/>
                <a:cs typeface="Arial"/>
                <a:sym typeface="Arial"/>
              </a:rPr>
              <a:t>To run these commands you need to register your email along with your crypto addresses to our database </a:t>
            </a:r>
            <a:r>
              <a:rPr lang="en-GB" sz="1200" i="1" u="sng">
                <a:solidFill>
                  <a:srgbClr val="B7B7B7"/>
                </a:solidFill>
                <a:latin typeface="Arial"/>
                <a:ea typeface="Arial"/>
                <a:cs typeface="Arial"/>
                <a:sym typeface="Arial"/>
                <a:hlinkClick r:id="rId3"/>
              </a:rPr>
              <a:t>here</a:t>
            </a:r>
            <a:r>
              <a:rPr lang="en-GB" sz="1200" i="1">
                <a:solidFill>
                  <a:srgbClr val="B7B7B7"/>
                </a:solidFill>
                <a:latin typeface="Arial"/>
                <a:ea typeface="Arial"/>
                <a:cs typeface="Arial"/>
                <a:sym typeface="Arial"/>
              </a:rPr>
              <a:t>(</a:t>
            </a:r>
            <a:r>
              <a:rPr lang="en-GB" sz="1200" i="1" u="sng">
                <a:solidFill>
                  <a:srgbClr val="B7B7B7"/>
                </a:solidFill>
                <a:latin typeface="Arial"/>
                <a:ea typeface="Arial"/>
                <a:cs typeface="Arial"/>
                <a:sym typeface="Arial"/>
                <a:hlinkClick r:id="rId3"/>
              </a:rPr>
              <a:t>https://mycryptoportfolio.netlify.com/index.html</a:t>
            </a:r>
            <a:r>
              <a:rPr lang="en-GB" sz="1200" i="1">
                <a:solidFill>
                  <a:srgbClr val="B7B7B7"/>
                </a:solidFill>
                <a:latin typeface="Arial"/>
                <a:ea typeface="Arial"/>
                <a:cs typeface="Arial"/>
                <a:sym typeface="Arial"/>
              </a:rPr>
              <a:t>)</a:t>
            </a:r>
            <a:endParaRPr sz="1200" i="1">
              <a:solidFill>
                <a:srgbClr val="B7B7B7"/>
              </a:solidFill>
              <a:latin typeface="Arial"/>
              <a:ea typeface="Arial"/>
              <a:cs typeface="Arial"/>
              <a:sym typeface="Arial"/>
            </a:endParaRPr>
          </a:p>
          <a:p>
            <a:pPr marL="457200" lvl="0" indent="-304800" algn="l" rtl="0">
              <a:spcBef>
                <a:spcPts val="1200"/>
              </a:spcBef>
              <a:spcAft>
                <a:spcPts val="0"/>
              </a:spcAft>
              <a:buClr>
                <a:srgbClr val="FFFFFF"/>
              </a:buClr>
              <a:buSzPts val="1200"/>
              <a:buFont typeface="Arial"/>
              <a:buChar char="●"/>
            </a:pPr>
            <a:r>
              <a:rPr lang="en-GB" sz="1200">
                <a:solidFill>
                  <a:srgbClr val="FFFFFF"/>
                </a:solidFill>
                <a:latin typeface="Arial"/>
                <a:ea typeface="Arial"/>
                <a:cs typeface="Arial"/>
                <a:sym typeface="Arial"/>
              </a:rPr>
              <a:t>Unconfirmed transactions: </a:t>
            </a:r>
            <a:r>
              <a:rPr lang="en-GB" sz="1100">
                <a:solidFill>
                  <a:srgbClr val="FFFFFF"/>
                </a:solidFill>
                <a:latin typeface="Arial"/>
                <a:ea typeface="Arial"/>
                <a:cs typeface="Arial"/>
                <a:sym typeface="Arial"/>
              </a:rPr>
              <a:t>How many unconfirmed transactions do i have?</a:t>
            </a:r>
            <a:endParaRPr sz="1100">
              <a:solidFill>
                <a:srgbClr val="FFFFFF"/>
              </a:solidFill>
              <a:latin typeface="Arial"/>
              <a:ea typeface="Arial"/>
              <a:cs typeface="Arial"/>
              <a:sym typeface="Arial"/>
            </a:endParaRPr>
          </a:p>
          <a:p>
            <a:pPr marL="457200" lvl="0" indent="-304800" algn="l" rtl="0">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Portfolio value: </a:t>
            </a:r>
            <a:r>
              <a:rPr lang="en-GB" sz="1100">
                <a:solidFill>
                  <a:srgbClr val="FFFFFF"/>
                </a:solidFill>
                <a:latin typeface="Arial"/>
                <a:ea typeface="Arial"/>
                <a:cs typeface="Arial"/>
                <a:sym typeface="Arial"/>
              </a:rPr>
              <a:t>how many bitcoins am i holding?</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GB" sz="1200" i="1">
                <a:solidFill>
                  <a:srgbClr val="B7B7B7"/>
                </a:solidFill>
                <a:latin typeface="Arial"/>
                <a:ea typeface="Arial"/>
                <a:cs typeface="Arial"/>
                <a:sym typeface="Arial"/>
              </a:rPr>
              <a:t>You can replace bitcoin with (litecoin, ether, dogecoin).</a:t>
            </a:r>
            <a:endParaRPr sz="1200" i="1">
              <a:solidFill>
                <a:srgbClr val="B7B7B7"/>
              </a:solidFill>
              <a:latin typeface="Arial"/>
              <a:ea typeface="Arial"/>
              <a:cs typeface="Arial"/>
              <a:sym typeface="Arial"/>
            </a:endParaRPr>
          </a:p>
          <a:p>
            <a:pPr marL="457200" lvl="0" indent="-311150" algn="l" rtl="0">
              <a:spcBef>
                <a:spcPts val="1200"/>
              </a:spcBef>
              <a:spcAft>
                <a:spcPts val="0"/>
              </a:spcAft>
              <a:buClr>
                <a:srgbClr val="FFFFFF"/>
              </a:buClr>
              <a:buSzPts val="1300"/>
              <a:buFont typeface="Arial"/>
              <a:buChar char="●"/>
            </a:pPr>
            <a:r>
              <a:rPr lang="en-GB" sz="1200">
                <a:solidFill>
                  <a:srgbClr val="FFFFFF"/>
                </a:solidFill>
                <a:latin typeface="Arial"/>
                <a:ea typeface="Arial"/>
                <a:cs typeface="Arial"/>
                <a:sym typeface="Arial"/>
              </a:rPr>
              <a:t>What is the net worth of my portfolio : </a:t>
            </a:r>
            <a:r>
              <a:rPr lang="en-GB" sz="1100">
                <a:solidFill>
                  <a:srgbClr val="FFFFFF"/>
                </a:solidFill>
                <a:latin typeface="Arial"/>
                <a:ea typeface="Arial"/>
                <a:cs typeface="Arial"/>
                <a:sym typeface="Arial"/>
              </a:rPr>
              <a:t>returns the total worth in USDs</a:t>
            </a: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a:solidFill>
                <a:srgbClr val="FFFFFF"/>
              </a:solidFill>
              <a:latin typeface="Arial"/>
              <a:ea typeface="Arial"/>
              <a:cs typeface="Arial"/>
              <a:sym typeface="Arial"/>
            </a:endParaRPr>
          </a:p>
        </p:txBody>
      </p:sp>
      <p:sp>
        <p:nvSpPr>
          <p:cNvPr id="254" name="Google Shape;254;p20">
            <a:hlinkClick r:id="rId4" action="ppaction://hlinksldjump"/>
          </p:cNvPr>
          <p:cNvSpPr txBox="1"/>
          <p:nvPr/>
        </p:nvSpPr>
        <p:spPr>
          <a:xfrm>
            <a:off x="6286500" y="4478750"/>
            <a:ext cx="2452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Montserrat"/>
                <a:ea typeface="Montserrat"/>
                <a:cs typeface="Montserrat"/>
                <a:sym typeface="Montserrat"/>
              </a:rPr>
              <a:t>(Click here  to navigate to Table Of Contents)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Flow</a:t>
            </a:r>
            <a:endParaRPr/>
          </a:p>
        </p:txBody>
      </p:sp>
      <p:pic>
        <p:nvPicPr>
          <p:cNvPr id="260" name="Google Shape;260;p21"/>
          <p:cNvPicPr preferRelativeResize="0"/>
          <p:nvPr/>
        </p:nvPicPr>
        <p:blipFill>
          <a:blip r:embed="rId3">
            <a:alphaModFix/>
          </a:blip>
          <a:stretch>
            <a:fillRect/>
          </a:stretch>
        </p:blipFill>
        <p:spPr>
          <a:xfrm>
            <a:off x="1473675" y="1307850"/>
            <a:ext cx="6686550" cy="3362325"/>
          </a:xfrm>
          <a:prstGeom prst="rect">
            <a:avLst/>
          </a:prstGeom>
          <a:noFill/>
          <a:ln>
            <a:noFill/>
          </a:ln>
        </p:spPr>
      </p:pic>
      <p:sp>
        <p:nvSpPr>
          <p:cNvPr id="261" name="Google Shape;261;p21"/>
          <p:cNvSpPr txBox="1"/>
          <p:nvPr/>
        </p:nvSpPr>
        <p:spPr>
          <a:xfrm>
            <a:off x="1845450" y="4726775"/>
            <a:ext cx="6159900" cy="1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Fig.1 - This image depicts the flow of data in the developed Alexa skill</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body" idx="1"/>
          </p:nvPr>
        </p:nvSpPr>
        <p:spPr>
          <a:xfrm>
            <a:off x="1237975" y="1116150"/>
            <a:ext cx="7417800" cy="31938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Our skill's endpoint is created in python using flask_ask and flask library. It is hosted at ‘pythonanywhere’.</a:t>
            </a:r>
            <a:endParaRPr sz="1400">
              <a:solidFill>
                <a:srgbClr val="FFFFFF"/>
              </a:solidFill>
              <a:latin typeface="Arial"/>
              <a:ea typeface="Arial"/>
              <a:cs typeface="Arial"/>
              <a:sym typeface="Arial"/>
            </a:endParaRPr>
          </a:p>
          <a:p>
            <a:pPr marL="457200" lvl="0" indent="0" algn="just" rtl="0">
              <a:lnSpc>
                <a:spcPct val="115000"/>
              </a:lnSpc>
              <a:spcBef>
                <a:spcPts val="1200"/>
              </a:spcBef>
              <a:spcAft>
                <a:spcPts val="0"/>
              </a:spcAft>
              <a:buNone/>
            </a:pPr>
            <a:endParaRPr sz="1400">
              <a:solidFill>
                <a:srgbClr val="FFFFFF"/>
              </a:solidFill>
              <a:latin typeface="Arial"/>
              <a:ea typeface="Arial"/>
              <a:cs typeface="Arial"/>
              <a:sym typeface="Arial"/>
            </a:endParaRPr>
          </a:p>
          <a:p>
            <a:pPr marL="457200" lvl="0" indent="-317500" algn="just" rtl="0">
              <a:lnSpc>
                <a:spcPct val="115000"/>
              </a:lnSpc>
              <a:spcBef>
                <a:spcPts val="1200"/>
              </a:spcBef>
              <a:spcAft>
                <a:spcPts val="0"/>
              </a:spcAft>
              <a:buClr>
                <a:srgbClr val="FFFFFF"/>
              </a:buClr>
              <a:buSzPts val="1400"/>
              <a:buFont typeface="Arial"/>
              <a:buChar char="●"/>
            </a:pPr>
            <a:r>
              <a:rPr lang="en-GB" sz="1400">
                <a:solidFill>
                  <a:srgbClr val="FFFFFF"/>
                </a:solidFill>
                <a:latin typeface="Arial"/>
                <a:ea typeface="Arial"/>
                <a:cs typeface="Arial"/>
                <a:sym typeface="Arial"/>
              </a:rPr>
              <a:t>We have created a completely new API  from scratch dedicated to My Crypto Portfolio skill, this API has several features and it's docs can be viewed here. </a:t>
            </a:r>
            <a:r>
              <a:rPr lang="en-GB" sz="1400" i="1" u="sng">
                <a:solidFill>
                  <a:srgbClr val="B7B7B7"/>
                </a:solidFill>
                <a:latin typeface="Arial"/>
                <a:ea typeface="Arial"/>
                <a:cs typeface="Arial"/>
                <a:sym typeface="Arial"/>
                <a:hlinkClick r:id="rId3"/>
              </a:rPr>
              <a:t>https://github.com/TimeTraveller-San/alexa-skill-API/blob/master/README.md</a:t>
            </a:r>
            <a:endParaRPr i="1">
              <a:solidFill>
                <a:srgbClr val="B7B7B7"/>
              </a:solidFill>
            </a:endParaRPr>
          </a:p>
          <a:p>
            <a:pPr marL="457200" lvl="0" indent="0" algn="just" rtl="0">
              <a:lnSpc>
                <a:spcPct val="115000"/>
              </a:lnSpc>
              <a:spcBef>
                <a:spcPts val="1200"/>
              </a:spcBef>
              <a:spcAft>
                <a:spcPts val="0"/>
              </a:spcAft>
              <a:buNone/>
            </a:pPr>
            <a:endParaRPr sz="1400" u="sng">
              <a:solidFill>
                <a:srgbClr val="FFFFFF"/>
              </a:solidFill>
              <a:latin typeface="Arial"/>
              <a:ea typeface="Arial"/>
              <a:cs typeface="Arial"/>
              <a:sym typeface="Arial"/>
              <a:hlinkClick r:id="rId3"/>
            </a:endParaRPr>
          </a:p>
          <a:p>
            <a:pPr marL="457200" lvl="0" indent="-317500" algn="just" rtl="0">
              <a:lnSpc>
                <a:spcPct val="115000"/>
              </a:lnSpc>
              <a:spcBef>
                <a:spcPts val="1200"/>
              </a:spcBef>
              <a:spcAft>
                <a:spcPts val="0"/>
              </a:spcAft>
              <a:buClr>
                <a:srgbClr val="FFFFFF"/>
              </a:buClr>
              <a:buSzPts val="1400"/>
              <a:buFont typeface="Arial"/>
              <a:buChar char="●"/>
            </a:pPr>
            <a:r>
              <a:rPr lang="en-GB" sz="1400">
                <a:solidFill>
                  <a:srgbClr val="FFFFFF"/>
                </a:solidFill>
                <a:latin typeface="Arial"/>
                <a:ea typeface="Arial"/>
                <a:cs typeface="Arial"/>
                <a:sym typeface="Arial"/>
              </a:rPr>
              <a:t>We maintain a database for our API for which our skill store user's email address after they've given the required permissions. The skill is still usable even if the users decide not to share their email with us but the functionalities are limited.</a:t>
            </a:r>
            <a:endParaRPr sz="1400">
              <a:solidFill>
                <a:srgbClr val="FFFFFF"/>
              </a:solidFill>
              <a:latin typeface="Arial"/>
              <a:ea typeface="Arial"/>
              <a:cs typeface="Arial"/>
              <a:sym typeface="Arial"/>
            </a:endParaRPr>
          </a:p>
        </p:txBody>
      </p:sp>
      <p:sp>
        <p:nvSpPr>
          <p:cNvPr id="267" name="Google Shape;267;p22">
            <a:hlinkClick r:id="rId4" action="ppaction://hlinksldjump"/>
          </p:cNvPr>
          <p:cNvSpPr txBox="1"/>
          <p:nvPr/>
        </p:nvSpPr>
        <p:spPr>
          <a:xfrm>
            <a:off x="6286500" y="4478750"/>
            <a:ext cx="2452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Montserrat"/>
                <a:ea typeface="Montserrat"/>
                <a:cs typeface="Montserrat"/>
                <a:sym typeface="Montserrat"/>
              </a:rPr>
              <a:t>(Click here  to navigate to Table Of Contents)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1297500" y="393750"/>
            <a:ext cx="7038900" cy="4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Registration Model</a:t>
            </a:r>
            <a:endParaRPr/>
          </a:p>
        </p:txBody>
      </p:sp>
      <p:sp>
        <p:nvSpPr>
          <p:cNvPr id="273" name="Google Shape;273;p23"/>
          <p:cNvSpPr txBox="1"/>
          <p:nvPr/>
        </p:nvSpPr>
        <p:spPr>
          <a:xfrm>
            <a:off x="1494675" y="940575"/>
            <a:ext cx="7038900" cy="48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a:solidFill>
                  <a:srgbClr val="FFFFFF"/>
                </a:solidFill>
              </a:rPr>
              <a:t>User registers his email along with the public keys of four of his cryptocurrency wallets through a form which has been displayed below:</a:t>
            </a:r>
            <a:endParaRPr>
              <a:solidFill>
                <a:srgbClr val="FFFFFF"/>
              </a:solidFill>
            </a:endParaRPr>
          </a:p>
        </p:txBody>
      </p:sp>
      <p:sp>
        <p:nvSpPr>
          <p:cNvPr id="274" name="Google Shape;274;p23"/>
          <p:cNvSpPr txBox="1"/>
          <p:nvPr/>
        </p:nvSpPr>
        <p:spPr>
          <a:xfrm>
            <a:off x="1551000" y="4706100"/>
            <a:ext cx="6042000" cy="2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Fig.2 - It depicts the form which the users shall be required to fill.</a:t>
            </a:r>
            <a:endParaRPr>
              <a:solidFill>
                <a:srgbClr val="FFFFFF"/>
              </a:solidFill>
            </a:endParaRPr>
          </a:p>
        </p:txBody>
      </p:sp>
      <p:pic>
        <p:nvPicPr>
          <p:cNvPr id="275" name="Google Shape;275;p23"/>
          <p:cNvPicPr preferRelativeResize="0"/>
          <p:nvPr/>
        </p:nvPicPr>
        <p:blipFill>
          <a:blip r:embed="rId3">
            <a:alphaModFix/>
          </a:blip>
          <a:stretch>
            <a:fillRect/>
          </a:stretch>
        </p:blipFill>
        <p:spPr>
          <a:xfrm>
            <a:off x="2554363" y="1581075"/>
            <a:ext cx="4035281" cy="2972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4"/>
          <p:cNvSpPr txBox="1">
            <a:spLocks noGrp="1"/>
          </p:cNvSpPr>
          <p:nvPr>
            <p:ph type="body" idx="1"/>
          </p:nvPr>
        </p:nvSpPr>
        <p:spPr>
          <a:xfrm>
            <a:off x="1297500" y="1047750"/>
            <a:ext cx="7489200" cy="3431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a:latin typeface="Arial"/>
                <a:ea typeface="Arial"/>
                <a:cs typeface="Arial"/>
                <a:sym typeface="Arial"/>
              </a:rPr>
              <a:t>On clicking submit, the email ID along with the public keys (addresses) is stored into our database and are later used by the skill to fetch account details such as:</a:t>
            </a:r>
            <a:endParaRPr sz="1400">
              <a:latin typeface="Arial"/>
              <a:ea typeface="Arial"/>
              <a:cs typeface="Arial"/>
              <a:sym typeface="Arial"/>
            </a:endParaRPr>
          </a:p>
          <a:p>
            <a:pPr marL="457200" lvl="0" indent="-317500" algn="just" rtl="0">
              <a:spcBef>
                <a:spcPts val="1600"/>
              </a:spcBef>
              <a:spcAft>
                <a:spcPts val="0"/>
              </a:spcAft>
              <a:buSzPts val="1400"/>
              <a:buFont typeface="Arial"/>
              <a:buAutoNum type="arabicPeriod"/>
            </a:pPr>
            <a:r>
              <a:rPr lang="en-GB" sz="1400">
                <a:latin typeface="Arial"/>
                <a:ea typeface="Arial"/>
                <a:cs typeface="Arial"/>
                <a:sym typeface="Arial"/>
              </a:rPr>
              <a:t>Portfolio Value:</a:t>
            </a:r>
            <a:endParaRPr sz="1400">
              <a:latin typeface="Arial"/>
              <a:ea typeface="Arial"/>
              <a:cs typeface="Arial"/>
              <a:sym typeface="Arial"/>
            </a:endParaRPr>
          </a:p>
          <a:p>
            <a:pPr marL="457200" lvl="0" indent="0" algn="just" rtl="0">
              <a:spcBef>
                <a:spcPts val="1600"/>
              </a:spcBef>
              <a:spcAft>
                <a:spcPts val="0"/>
              </a:spcAft>
              <a:buNone/>
            </a:pPr>
            <a:r>
              <a:rPr lang="en-GB" sz="1400">
                <a:latin typeface="Arial"/>
                <a:ea typeface="Arial"/>
                <a:cs typeface="Arial"/>
                <a:sym typeface="Arial"/>
              </a:rPr>
              <a:t>The core of blockchain technology is a public ledger. This ledger can be viewed by anyone. Given the public key, we use bitcoin’s API to fetch the amount of coins held in the address that is stored in our database.</a:t>
            </a:r>
            <a:endParaRPr sz="1400">
              <a:latin typeface="Arial"/>
              <a:ea typeface="Arial"/>
              <a:cs typeface="Arial"/>
              <a:sym typeface="Arial"/>
            </a:endParaRPr>
          </a:p>
          <a:p>
            <a:pPr marL="457200" lvl="0" indent="0" algn="l" rtl="0">
              <a:spcBef>
                <a:spcPts val="1600"/>
              </a:spcBef>
              <a:spcAft>
                <a:spcPts val="0"/>
              </a:spcAft>
              <a:buNone/>
            </a:pPr>
            <a:r>
              <a:rPr lang="en-GB" sz="1400">
                <a:latin typeface="Arial"/>
                <a:ea typeface="Arial"/>
                <a:cs typeface="Arial"/>
                <a:sym typeface="Arial"/>
              </a:rPr>
              <a:t>This public API can be viewed at: </a:t>
            </a:r>
            <a:r>
              <a:rPr lang="en-GB" sz="1400" i="1">
                <a:solidFill>
                  <a:srgbClr val="B7B7B7"/>
                </a:solidFill>
                <a:uFill>
                  <a:noFill/>
                </a:uFill>
                <a:latin typeface="Arial"/>
                <a:ea typeface="Arial"/>
                <a:cs typeface="Arial"/>
                <a:sym typeface="Arial"/>
                <a:hlinkClick r:id="rId3"/>
              </a:rPr>
              <a:t>https://www.blockchain.com/btc/address/1BPyXemrs6Rb2kQdJynnxzxEVv5M2qLfa2</a:t>
            </a:r>
            <a:endParaRPr sz="1400" i="1">
              <a:solidFill>
                <a:srgbClr val="B7B7B7"/>
              </a:solidFill>
              <a:latin typeface="Arial"/>
              <a:ea typeface="Arial"/>
              <a:cs typeface="Arial"/>
              <a:sym typeface="Arial"/>
            </a:endParaRPr>
          </a:p>
          <a:p>
            <a:pPr marL="457200" lvl="0" indent="0" algn="l" rtl="0">
              <a:spcBef>
                <a:spcPts val="1600"/>
              </a:spcBef>
              <a:spcAft>
                <a:spcPts val="1600"/>
              </a:spcAft>
              <a:buNone/>
            </a:pPr>
            <a:r>
              <a:rPr lang="en-GB" sz="1400">
                <a:solidFill>
                  <a:srgbClr val="FFFFFF"/>
                </a:solidFill>
                <a:latin typeface="Arial"/>
                <a:ea typeface="Arial"/>
                <a:cs typeface="Arial"/>
                <a:sym typeface="Arial"/>
              </a:rPr>
              <a:t>Similarly, other crypto details can be fetched.</a:t>
            </a:r>
            <a:endParaRPr sz="14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25"/>
          <p:cNvPicPr preferRelativeResize="0"/>
          <p:nvPr/>
        </p:nvPicPr>
        <p:blipFill>
          <a:blip r:embed="rId3">
            <a:alphaModFix/>
          </a:blip>
          <a:stretch>
            <a:fillRect/>
          </a:stretch>
        </p:blipFill>
        <p:spPr>
          <a:xfrm>
            <a:off x="1166825" y="283375"/>
            <a:ext cx="7717626" cy="3883826"/>
          </a:xfrm>
          <a:prstGeom prst="rect">
            <a:avLst/>
          </a:prstGeom>
          <a:noFill/>
          <a:ln w="9525" cap="flat" cmpd="sng">
            <a:solidFill>
              <a:srgbClr val="000000"/>
            </a:solidFill>
            <a:prstDash val="solid"/>
            <a:round/>
            <a:headEnd type="none" w="sm" len="sm"/>
            <a:tailEnd type="none" w="sm" len="sm"/>
          </a:ln>
        </p:spPr>
      </p:pic>
      <p:sp>
        <p:nvSpPr>
          <p:cNvPr id="286" name="Google Shape;286;p25"/>
          <p:cNvSpPr txBox="1"/>
          <p:nvPr/>
        </p:nvSpPr>
        <p:spPr>
          <a:xfrm>
            <a:off x="1208425" y="4393425"/>
            <a:ext cx="76344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Fig.3 - It depicts the use of the cryptocurrency address provided by the user.</a:t>
            </a:r>
            <a:endParaRPr>
              <a:solidFill>
                <a:srgbClr val="FFFFFF"/>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1135</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Montserrat</vt:lpstr>
      <vt:lpstr>Average</vt:lpstr>
      <vt:lpstr>Arial</vt:lpstr>
      <vt:lpstr>Lato</vt:lpstr>
      <vt:lpstr>Focus</vt:lpstr>
      <vt:lpstr>My Crypto Portfolio</vt:lpstr>
      <vt:lpstr>Table Of Contents (Click on the text to navigate to the respective slide) </vt:lpstr>
      <vt:lpstr>Commands</vt:lpstr>
      <vt:lpstr>Commands (continued)</vt:lpstr>
      <vt:lpstr>Data Flow</vt:lpstr>
      <vt:lpstr>PowerPoint Presentation</vt:lpstr>
      <vt:lpstr>Registration Model</vt:lpstr>
      <vt:lpstr>PowerPoint Presentation</vt:lpstr>
      <vt:lpstr>PowerPoint Presentation</vt:lpstr>
      <vt:lpstr>PowerPoint Presentation</vt:lpstr>
      <vt:lpstr>PowerPoint Presentation</vt:lpstr>
      <vt:lpstr>PowerPoint Presentation</vt:lpstr>
      <vt:lpstr>Machine Learning Model</vt:lpstr>
      <vt:lpstr>Target Audience</vt:lpstr>
      <vt:lpstr>Other Features</vt:lpstr>
      <vt:lpstr>What Makes Us Better?</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Crypto Portfolio</dc:title>
  <cp:lastModifiedBy>Siddhant Bhambri</cp:lastModifiedBy>
  <cp:revision>1</cp:revision>
  <dcterms:modified xsi:type="dcterms:W3CDTF">2018-11-03T13:46:06Z</dcterms:modified>
</cp:coreProperties>
</file>